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6" r:id="rId2"/>
    <p:sldId id="297" r:id="rId3"/>
    <p:sldId id="298" r:id="rId4"/>
    <p:sldId id="300" r:id="rId5"/>
    <p:sldId id="301" r:id="rId6"/>
    <p:sldId id="302" r:id="rId7"/>
    <p:sldId id="303" r:id="rId8"/>
    <p:sldId id="309" r:id="rId9"/>
    <p:sldId id="304" r:id="rId10"/>
    <p:sldId id="310" r:id="rId11"/>
    <p:sldId id="308" r:id="rId12"/>
    <p:sldId id="305" r:id="rId13"/>
    <p:sldId id="311" r:id="rId14"/>
    <p:sldId id="306" r:id="rId15"/>
    <p:sldId id="312" r:id="rId16"/>
    <p:sldId id="313" r:id="rId17"/>
    <p:sldId id="314" r:id="rId18"/>
    <p:sldId id="316" r:id="rId19"/>
    <p:sldId id="31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  <a:srgbClr val="009900"/>
    <a:srgbClr val="0000FF"/>
    <a:srgbClr val="903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F5F3A-75F4-4FE4-A020-C0EE67BAA43E}" v="2" dt="2022-10-02T18:01:49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8" autoAdjust="0"/>
    <p:restoredTop sz="94660"/>
  </p:normalViewPr>
  <p:slideViewPr>
    <p:cSldViewPr>
      <p:cViewPr varScale="1">
        <p:scale>
          <a:sx n="81" d="100"/>
          <a:sy n="81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Zweep" userId="8671175d-5158-4f7f-ba62-1cfe4b494488" providerId="ADAL" clId="{613F5F3A-75F4-4FE4-A020-C0EE67BAA43E}"/>
    <pc:docChg chg="custSel modSld">
      <pc:chgData name="Wim Zweep" userId="8671175d-5158-4f7f-ba62-1cfe4b494488" providerId="ADAL" clId="{613F5F3A-75F4-4FE4-A020-C0EE67BAA43E}" dt="2022-10-02T18:01:49.014" v="2" actId="1076"/>
      <pc:docMkLst>
        <pc:docMk/>
      </pc:docMkLst>
      <pc:sldChg chg="addSp delSp modSp mod">
        <pc:chgData name="Wim Zweep" userId="8671175d-5158-4f7f-ba62-1cfe4b494488" providerId="ADAL" clId="{613F5F3A-75F4-4FE4-A020-C0EE67BAA43E}" dt="2022-10-02T18:01:49.014" v="2" actId="1076"/>
        <pc:sldMkLst>
          <pc:docMk/>
          <pc:sldMk cId="0" sldId="286"/>
        </pc:sldMkLst>
        <pc:picChg chg="del">
          <ac:chgData name="Wim Zweep" userId="8671175d-5158-4f7f-ba62-1cfe4b494488" providerId="ADAL" clId="{613F5F3A-75F4-4FE4-A020-C0EE67BAA43E}" dt="2022-10-02T18:01:13.418" v="0" actId="478"/>
          <ac:picMkLst>
            <pc:docMk/>
            <pc:sldMk cId="0" sldId="286"/>
            <ac:picMk id="5" creationId="{00000000-0000-0000-0000-000000000000}"/>
          </ac:picMkLst>
        </pc:picChg>
        <pc:picChg chg="add mod">
          <ac:chgData name="Wim Zweep" userId="8671175d-5158-4f7f-ba62-1cfe4b494488" providerId="ADAL" clId="{613F5F3A-75F4-4FE4-A020-C0EE67BAA43E}" dt="2022-10-02T18:01:49.014" v="2" actId="1076"/>
          <ac:picMkLst>
            <pc:docMk/>
            <pc:sldMk cId="0" sldId="286"/>
            <ac:picMk id="1026" creationId="{AA3952A5-4438-05EC-6D8E-74D47630480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2B3E-0B64-46BD-A009-2398B8574985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32BC0-6F90-49FA-9978-05D204787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27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C993-308E-4BF7-82C8-AA51DB0D0459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8A20-48B7-414D-B36B-703E0A6350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02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6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75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19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98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193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01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22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0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8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74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1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58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5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79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13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69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2-10-2022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4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asaweb.google.com/zandpaden/Overkluizing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9/RM30593_Nieuwpoort_-_Hoogstraat_5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325437" cy="1646302"/>
          </a:xfrm>
        </p:spPr>
        <p:txBody>
          <a:bodyPr/>
          <a:lstStyle/>
          <a:p>
            <a:pPr algn="l"/>
            <a:r>
              <a:rPr lang="nl-NL" sz="3000" dirty="0"/>
              <a:t>Periode 7: Waterbeheer</a:t>
            </a:r>
            <a:br>
              <a:rPr lang="nl-NL" sz="3000" dirty="0"/>
            </a:br>
            <a:br>
              <a:rPr lang="nl-NL" sz="3000" dirty="0"/>
            </a:br>
            <a:r>
              <a:rPr lang="nl-NL" sz="3000" dirty="0"/>
              <a:t>Accoladeprofielen, plas-drassystemen, natuurvriendelijke oevers</a:t>
            </a:r>
          </a:p>
        </p:txBody>
      </p:sp>
      <p:pic>
        <p:nvPicPr>
          <p:cNvPr id="1026" name="Picture 2" descr="Sportvisacademie Zwolle | Facebook">
            <a:extLst>
              <a:ext uri="{FF2B5EF4-FFF2-40B4-BE49-F238E27FC236}">
                <a16:creationId xmlns:a16="http://schemas.microsoft.com/office/drawing/2014/main" id="{AA3952A5-4438-05EC-6D8E-74D47630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Bijkomend voordeel accolade profielen:</a:t>
            </a:r>
          </a:p>
          <a:p>
            <a:r>
              <a:rPr lang="nl-NL" dirty="0"/>
              <a:t>Water krijgt meer tijd om in te zijgen in de bodem</a:t>
            </a:r>
          </a:p>
          <a:p>
            <a:r>
              <a:rPr lang="nl-NL" dirty="0"/>
              <a:t>Verdroging (zakken grondwaterstand) wordt hierdoor deels hersteld</a:t>
            </a:r>
          </a:p>
          <a:p>
            <a:r>
              <a:rPr lang="nl-NL" dirty="0"/>
              <a:t>Overmatige hoeveelheden water in benedenstrooms gelegen delen rondom beken en rivieren; minder kans op overstroming</a:t>
            </a:r>
          </a:p>
          <a:p>
            <a:r>
              <a:rPr lang="nl-NL" dirty="0"/>
              <a:t>Langer vasthouden </a:t>
            </a:r>
            <a:r>
              <a:rPr lang="nl-NL" dirty="0" err="1"/>
              <a:t>gebieds</a:t>
            </a:r>
            <a:r>
              <a:rPr lang="nl-NL" dirty="0"/>
              <a:t> eigen water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r>
              <a:rPr lang="nl-NL" sz="3000" dirty="0"/>
              <a:t>Accolade profielen</a:t>
            </a:r>
          </a:p>
        </p:txBody>
      </p:sp>
    </p:spTree>
    <p:extLst>
      <p:ext uri="{BB962C8B-B14F-4D97-AF65-F5344CB8AC3E}">
        <p14:creationId xmlns:p14="http://schemas.microsoft.com/office/powerpoint/2010/main" val="344246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343800" cy="238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1560" y="5085184"/>
            <a:ext cx="7899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Bij droogte: zo min mogelijk contact met ondergrond: </a:t>
            </a:r>
            <a:r>
              <a:rPr lang="nl-NL" sz="2000" b="1" dirty="0">
                <a:solidFill>
                  <a:srgbClr val="FF0000"/>
                </a:solidFill>
              </a:rPr>
              <a:t>smal, ondiep</a:t>
            </a:r>
          </a:p>
          <a:p>
            <a:r>
              <a:rPr lang="nl-NL" sz="2000" dirty="0"/>
              <a:t>Bij wateroverlast: zo veel mogelijk contact met ondergrond: </a:t>
            </a:r>
            <a:r>
              <a:rPr lang="nl-NL" sz="2000" b="1" dirty="0">
                <a:solidFill>
                  <a:srgbClr val="FF0000"/>
                </a:solidFill>
              </a:rPr>
              <a:t>breed, ondiep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403648" y="152406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Vroeger ontwerp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292080" y="15475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Accolade profiel</a:t>
            </a:r>
          </a:p>
        </p:txBody>
      </p:sp>
    </p:spTree>
    <p:extLst>
      <p:ext uri="{BB962C8B-B14F-4D97-AF65-F5344CB8AC3E}">
        <p14:creationId xmlns:p14="http://schemas.microsoft.com/office/powerpoint/2010/main" val="309171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accoladeprofielen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3" y="1700808"/>
            <a:ext cx="7452320" cy="44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6" descr="mokkeleng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" y="1952873"/>
            <a:ext cx="6263213" cy="4697410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nl-NL" dirty="0"/>
              <a:t>accoladeprofielen</a:t>
            </a:r>
          </a:p>
        </p:txBody>
      </p:sp>
      <p:pic>
        <p:nvPicPr>
          <p:cNvPr id="6" name="Picture 5" descr="mgr_brg_20060525 Ypeloweg 02 afgeron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392056"/>
            <a:ext cx="4075199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13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Plas-drassystemen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34964"/>
            <a:ext cx="6348413" cy="3597434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4277307">
            <a:off x="606430" y="2377461"/>
            <a:ext cx="17090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 rot="6874907">
            <a:off x="5277862" y="2997017"/>
            <a:ext cx="17090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971599" y="4826675"/>
            <a:ext cx="5588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Plas-drassystemen zijn van grote waarde voor de ecologie in een stroomgebied. Het biedt leefgebied voor moerasachtige </a:t>
            </a:r>
            <a:r>
              <a:rPr lang="nl-NL" dirty="0" err="1"/>
              <a:t>verlandingsvegetatie</a:t>
            </a:r>
            <a:r>
              <a:rPr lang="nl-NL" dirty="0"/>
              <a:t> en bijbehorende faunasoorten o.a. diverse libellesoorten (glazenmakers), watergebonden / bedreigde broedvogelsoorten (roerdomp, zilverreiger, grutto)</a:t>
            </a:r>
          </a:p>
        </p:txBody>
      </p:sp>
    </p:spTree>
    <p:extLst>
      <p:ext uri="{BB962C8B-B14F-4D97-AF65-F5344CB8AC3E}">
        <p14:creationId xmlns:p14="http://schemas.microsoft.com/office/powerpoint/2010/main" val="397540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6" y="2780928"/>
            <a:ext cx="4574143" cy="3045073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nl-NL" dirty="0"/>
              <a:t>Plas-drassystemen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3280655" cy="12237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14602"/>
            <a:ext cx="4139952" cy="27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Natuurvriendelijke oevers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34964"/>
            <a:ext cx="6348413" cy="3597434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4277307">
            <a:off x="1156650" y="2397417"/>
            <a:ext cx="17090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 rot="6874907">
            <a:off x="4747340" y="2831595"/>
            <a:ext cx="17090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59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Natuurvriendelijke oevers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2" y="2780928"/>
            <a:ext cx="6140279" cy="2247342"/>
          </a:xfrm>
        </p:spPr>
      </p:pic>
    </p:spTree>
    <p:extLst>
      <p:ext uri="{BB962C8B-B14F-4D97-AF65-F5344CB8AC3E}">
        <p14:creationId xmlns:p14="http://schemas.microsoft.com/office/powerpoint/2010/main" val="361955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000" dirty="0"/>
              <a:t>Natuurvriendelijke oevers</a:t>
            </a:r>
          </a:p>
        </p:txBody>
      </p:sp>
      <p:pic>
        <p:nvPicPr>
          <p:cNvPr id="51203" name="Picture 2" descr="http://t1.gstatic.com/images?q=tbn:ANd9GcTgQvzRIfDHKXLIz1geKWpd6NovA4uLpmjCL22uMd2zcD5X_21Xas49KQ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3821096" cy="2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kstvak 4"/>
          <p:cNvSpPr txBox="1">
            <a:spLocks noChangeArrowheads="1"/>
          </p:cNvSpPr>
          <p:nvPr/>
        </p:nvSpPr>
        <p:spPr bwMode="auto">
          <a:xfrm>
            <a:off x="468313" y="1916113"/>
            <a:ext cx="36716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VB </a:t>
            </a:r>
            <a:r>
              <a:rPr lang="nl-NL" altLang="nl-NL" sz="1800" dirty="0" err="1">
                <a:latin typeface="Arial" panose="020B0604020202020204" pitchFamily="34" charset="0"/>
              </a:rPr>
              <a:t>Waterkwaltiteitsbeheer</a:t>
            </a:r>
            <a:r>
              <a:rPr lang="nl-NL" altLang="nl-NL" sz="1800" dirty="0"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Aanleg en ontwikkeling natuurvriendelijke oevers en over dimensioneren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Herken je een deel van het accolade profiel???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3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Natuurvriendelijke oevers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3" y="2492896"/>
            <a:ext cx="7713594" cy="3052564"/>
          </a:xfrm>
        </p:spPr>
      </p:pic>
      <p:sp>
        <p:nvSpPr>
          <p:cNvPr id="5" name="Tekstvak 4"/>
          <p:cNvSpPr txBox="1"/>
          <p:nvPr/>
        </p:nvSpPr>
        <p:spPr>
          <a:xfrm>
            <a:off x="674474" y="1468735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Vergroten de biodiversiteit in waterrijke systemen. Bieden paai- foerageer- en rustmogelijkheden voor </a:t>
            </a:r>
            <a:r>
              <a:rPr lang="nl-NL" dirty="0" err="1"/>
              <a:t>reofielen</a:t>
            </a:r>
            <a:r>
              <a:rPr lang="nl-NL" dirty="0"/>
              <a:t>, </a:t>
            </a:r>
            <a:r>
              <a:rPr lang="nl-NL" dirty="0" err="1"/>
              <a:t>limnofielen</a:t>
            </a:r>
            <a:r>
              <a:rPr lang="nl-NL" dirty="0"/>
              <a:t> en </a:t>
            </a:r>
            <a:r>
              <a:rPr lang="nl-NL" dirty="0" err="1"/>
              <a:t>eurytope</a:t>
            </a:r>
            <a:r>
              <a:rPr lang="nl-NL" dirty="0"/>
              <a:t> soorten. Ook in stedelijk gebied!</a:t>
            </a:r>
          </a:p>
        </p:txBody>
      </p:sp>
    </p:spTree>
    <p:extLst>
      <p:ext uri="{BB962C8B-B14F-4D97-AF65-F5344CB8AC3E}">
        <p14:creationId xmlns:p14="http://schemas.microsoft.com/office/powerpoint/2010/main" val="31334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Onderwerpen die besproken worden</a:t>
            </a:r>
          </a:p>
          <a:p>
            <a:pPr marL="0" indent="0">
              <a:buNone/>
            </a:pPr>
            <a:r>
              <a:rPr lang="nl-NL" dirty="0"/>
              <a:t>- Overkluizing</a:t>
            </a:r>
          </a:p>
          <a:p>
            <a:pPr marL="0" indent="0">
              <a:buNone/>
            </a:pPr>
            <a:r>
              <a:rPr lang="nl-NL" dirty="0"/>
              <a:t>- Accoladeprofielen </a:t>
            </a:r>
          </a:p>
          <a:p>
            <a:pPr marL="0" indent="0">
              <a:buNone/>
            </a:pPr>
            <a:r>
              <a:rPr lang="nl-NL" dirty="0"/>
              <a:t>- Plas-drassystemen </a:t>
            </a:r>
          </a:p>
          <a:p>
            <a:pPr marL="0" indent="0">
              <a:buNone/>
            </a:pPr>
            <a:r>
              <a:rPr lang="nl-NL" dirty="0"/>
              <a:t>- Natuurvriendelijke oevers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68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 vergaren omtrent </a:t>
            </a:r>
            <a:r>
              <a:rPr lang="nl-NL" dirty="0" err="1"/>
              <a:t>overkluizingen</a:t>
            </a:r>
            <a:endParaRPr lang="nl-NL" dirty="0"/>
          </a:p>
          <a:p>
            <a:r>
              <a:rPr lang="nl-NL" dirty="0"/>
              <a:t>Accoladeprofielen kunnen ontwerpen</a:t>
            </a:r>
          </a:p>
          <a:p>
            <a:r>
              <a:rPr lang="nl-NL" dirty="0"/>
              <a:t>Ecologische functie en hydrologische functie Plas-dras </a:t>
            </a:r>
            <a:r>
              <a:rPr lang="nl-NL" dirty="0" err="1"/>
              <a:t>systymen</a:t>
            </a:r>
            <a:r>
              <a:rPr lang="nl-NL" dirty="0"/>
              <a:t> kunnen omschrijven</a:t>
            </a:r>
          </a:p>
          <a:p>
            <a:r>
              <a:rPr lang="nl-NL" dirty="0"/>
              <a:t>Het belang van Natuurvriendelijke oevers kunnen omschrijven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47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000" dirty="0"/>
              <a:t>Waterkwantiteit / Overkluizing</a:t>
            </a:r>
          </a:p>
        </p:txBody>
      </p:sp>
      <p:pic>
        <p:nvPicPr>
          <p:cNvPr id="43011" name="Picture 2" descr="http://lh5.ggpht.com/-9DCgWiXNdtY/SduT1Keh3XI/AAAAAAAAB4g/KNhyjidBVBA/s512/IMG_0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295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ttp://lh5.ggpht.com/-4OO1tvZNyIs/SduP-49KMuI/AAAAAAAAB1w/RYaRAeBP0XY/s512/IMG_2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3122613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kstvak 3"/>
          <p:cNvSpPr txBox="1">
            <a:spLocks noChangeArrowheads="1"/>
          </p:cNvSpPr>
          <p:nvPr/>
        </p:nvSpPr>
        <p:spPr bwMode="auto">
          <a:xfrm>
            <a:off x="323850" y="5876925"/>
            <a:ext cx="6335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  <a:hlinkClick r:id="rId4"/>
              </a:rPr>
              <a:t>http://picasaweb.google.com/zandpaden/Overkluizingen#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3014" name="Tekstvak 1"/>
          <p:cNvSpPr txBox="1">
            <a:spLocks noChangeArrowheads="1"/>
          </p:cNvSpPr>
          <p:nvPr/>
        </p:nvSpPr>
        <p:spPr bwMode="auto">
          <a:xfrm>
            <a:off x="468313" y="1916113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VB Waterkwantiteitsbeheer: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Overkluizing van beken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Met name in vroegere eeuw (Limburg)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Soms over enkele kilometers</a:t>
            </a:r>
          </a:p>
        </p:txBody>
      </p:sp>
    </p:spTree>
    <p:extLst>
      <p:ext uri="{BB962C8B-B14F-4D97-AF65-F5344CB8AC3E}">
        <p14:creationId xmlns:p14="http://schemas.microsoft.com/office/powerpoint/2010/main" val="6242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90793" cy="1320800"/>
          </a:xfrm>
        </p:spPr>
        <p:txBody>
          <a:bodyPr>
            <a:normAutofit/>
          </a:bodyPr>
          <a:lstStyle/>
          <a:p>
            <a:r>
              <a:rPr lang="nl-NL" altLang="nl-NL" sz="3000" dirty="0"/>
              <a:t>Waterkwantiteit / Overkluizing</a:t>
            </a:r>
          </a:p>
        </p:txBody>
      </p:sp>
      <p:pic>
        <p:nvPicPr>
          <p:cNvPr id="44035" name="Picture 6" descr="http://www.slimslopen.nl/lith/userdata/photos/45/album/schinveld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1150"/>
            <a:ext cx="454818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File:RM30593 Nieuwpoort - Hoogstraat 5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6350"/>
            <a:ext cx="27876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kstvak 4"/>
          <p:cNvSpPr txBox="1">
            <a:spLocks noChangeArrowheads="1"/>
          </p:cNvSpPr>
          <p:nvPr/>
        </p:nvSpPr>
        <p:spPr bwMode="auto">
          <a:xfrm>
            <a:off x="731838" y="1936750"/>
            <a:ext cx="8101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Overkluizing, ook wel een overkapping, die als een constructie over een watergang wordt heen gebouwd. </a:t>
            </a:r>
          </a:p>
        </p:txBody>
      </p:sp>
      <p:sp>
        <p:nvSpPr>
          <p:cNvPr id="44038" name="Tekstvak 5"/>
          <p:cNvSpPr txBox="1">
            <a:spLocks noChangeArrowheads="1"/>
          </p:cNvSpPr>
          <p:nvPr/>
        </p:nvSpPr>
        <p:spPr bwMode="auto">
          <a:xfrm>
            <a:off x="4284663" y="6262688"/>
            <a:ext cx="454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Herstel beek door slopen v/d overkluizing</a:t>
            </a:r>
          </a:p>
        </p:txBody>
      </p:sp>
      <p:sp>
        <p:nvSpPr>
          <p:cNvPr id="44039" name="Tekstvak 6"/>
          <p:cNvSpPr txBox="1">
            <a:spLocks noChangeArrowheads="1"/>
          </p:cNvSpPr>
          <p:nvPr/>
        </p:nvSpPr>
        <p:spPr bwMode="auto">
          <a:xfrm>
            <a:off x="611188" y="6237288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Bron: Wikipedia</a:t>
            </a:r>
          </a:p>
        </p:txBody>
      </p:sp>
    </p:spTree>
    <p:extLst>
      <p:ext uri="{BB962C8B-B14F-4D97-AF65-F5344CB8AC3E}">
        <p14:creationId xmlns:p14="http://schemas.microsoft.com/office/powerpoint/2010/main" val="24186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Accolade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Accoladeprofielen als ontwerp voor inrichting van watersystemen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095500" cy="2790825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3635896" y="2780928"/>
            <a:ext cx="3168352" cy="2524141"/>
            <a:chOff x="3635896" y="2780928"/>
            <a:chExt cx="3168352" cy="2524141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66026" y="2924944"/>
              <a:ext cx="2041433" cy="2718817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/>
          </p:nvSpPr>
          <p:spPr>
            <a:xfrm>
              <a:off x="3635896" y="2780928"/>
              <a:ext cx="3168352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6195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8" y="3235674"/>
            <a:ext cx="6163056" cy="1731264"/>
          </a:xfrm>
        </p:spPr>
      </p:pic>
      <p:sp>
        <p:nvSpPr>
          <p:cNvPr id="5" name="Rechthoek 4"/>
          <p:cNvSpPr/>
          <p:nvPr/>
        </p:nvSpPr>
        <p:spPr>
          <a:xfrm>
            <a:off x="709546" y="5373216"/>
            <a:ext cx="7390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Accoladeprofielen als ontwerp voor inrichting van watersystemen 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r>
              <a:rPr lang="nl-NL" sz="3000" dirty="0"/>
              <a:t>Accolade profielen</a:t>
            </a:r>
          </a:p>
        </p:txBody>
      </p:sp>
    </p:spTree>
    <p:extLst>
      <p:ext uri="{BB962C8B-B14F-4D97-AF65-F5344CB8AC3E}">
        <p14:creationId xmlns:p14="http://schemas.microsoft.com/office/powerpoint/2010/main" val="159759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Accolade profielen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72792" cy="2887128"/>
          </a:xfrm>
        </p:spPr>
      </p:pic>
    </p:spTree>
    <p:extLst>
      <p:ext uri="{BB962C8B-B14F-4D97-AF65-F5344CB8AC3E}">
        <p14:creationId xmlns:p14="http://schemas.microsoft.com/office/powerpoint/2010/main" val="125281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2589"/>
            <a:ext cx="6348413" cy="3597434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r>
              <a:rPr lang="nl-NL" sz="3000" dirty="0"/>
              <a:t>Accolade profielen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331640" y="148478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Inrichting van beken, rivieren of kanalen met een accolade profiel, kan in tijden van hevige regenval of wateraanvoer door bv smeltwater, het water de ruimte geven </a:t>
            </a:r>
            <a:r>
              <a:rPr lang="nl-NL" dirty="0" err="1"/>
              <a:t>ipv</a:t>
            </a:r>
            <a:r>
              <a:rPr lang="nl-NL" dirty="0"/>
              <a:t> overstromingen te veroorzaken</a:t>
            </a:r>
          </a:p>
        </p:txBody>
      </p:sp>
    </p:spTree>
    <p:extLst>
      <p:ext uri="{BB962C8B-B14F-4D97-AF65-F5344CB8AC3E}">
        <p14:creationId xmlns:p14="http://schemas.microsoft.com/office/powerpoint/2010/main" val="36539073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7517</TotalTime>
  <Words>347</Words>
  <Application>Microsoft Office PowerPoint</Application>
  <PresentationFormat>Diavoorstelling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Periode 7: Waterbeheer  Accoladeprofielen, plas-drassystemen, natuurvriendelijke oevers</vt:lpstr>
      <vt:lpstr>Onderwerpen</vt:lpstr>
      <vt:lpstr>Doelstellingen</vt:lpstr>
      <vt:lpstr>Waterkwantiteit / Overkluizing</vt:lpstr>
      <vt:lpstr>Waterkwantiteit / Overkluizing</vt:lpstr>
      <vt:lpstr>Accolade profielen</vt:lpstr>
      <vt:lpstr>Accolade profielen</vt:lpstr>
      <vt:lpstr>Accolade profielen</vt:lpstr>
      <vt:lpstr>Accolade profielen</vt:lpstr>
      <vt:lpstr>Accolade profielen</vt:lpstr>
      <vt:lpstr>PowerPoint-presentatie</vt:lpstr>
      <vt:lpstr>accoladeprofielen</vt:lpstr>
      <vt:lpstr>accoladeprofielen</vt:lpstr>
      <vt:lpstr>Plas-drassystemen</vt:lpstr>
      <vt:lpstr>Plas-drassystemen</vt:lpstr>
      <vt:lpstr>Natuurvriendelijke oevers</vt:lpstr>
      <vt:lpstr>Natuurvriendelijke oevers</vt:lpstr>
      <vt:lpstr>Natuurvriendelijke oevers</vt:lpstr>
      <vt:lpstr>Natuurvriendelijke oevers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Nederlandse vissen</dc:title>
  <dc:creator>Roelof</dc:creator>
  <cp:lastModifiedBy>Wim Zweep</cp:lastModifiedBy>
  <cp:revision>152</cp:revision>
  <cp:lastPrinted>2011-11-03T07:17:33Z</cp:lastPrinted>
  <dcterms:created xsi:type="dcterms:W3CDTF">2010-03-21T17:17:02Z</dcterms:created>
  <dcterms:modified xsi:type="dcterms:W3CDTF">2022-10-02T18:01:54Z</dcterms:modified>
</cp:coreProperties>
</file>